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0" r:id="rId2"/>
    <p:sldId id="261" r:id="rId3"/>
    <p:sldId id="263" r:id="rId4"/>
    <p:sldId id="262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EA0"/>
    <a:srgbClr val="CC0000"/>
    <a:srgbClr val="8926A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ECC1D5-7F4C-4826-83E3-D5266FDC6B21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11D678C-05E8-4964-957C-AC9AAAF096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7BFA8-5787-4928-9D4B-46B9FFB634F1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E7B61-30FB-4AA6-B309-D0A7818526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1760B-2396-402A-98D7-1D7CAADC6AFE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BC024-2D85-4098-AE31-B5352EA624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41060-093D-4CEE-AB86-65DF26223432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5C505-EF32-4472-917F-FD67A04ECA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2813" y="1905000"/>
            <a:ext cx="39782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43488" y="1905000"/>
            <a:ext cx="3979862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912813" y="4076700"/>
            <a:ext cx="39782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43488" y="4076700"/>
            <a:ext cx="3979862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152525" y="6286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590925" y="62865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019925" y="6286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24BD1-5A59-4AA0-953A-AE496488C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152525" y="6286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90925" y="62865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9925" y="6286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F4977-66E8-4257-800D-A4DBA29803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43488" y="1905000"/>
            <a:ext cx="3979862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43488" y="4076700"/>
            <a:ext cx="3979862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152525" y="6286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590925" y="62865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7019925" y="6286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38E15-B0AD-4FB2-880E-5EF78E0173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CFFAD-3AFF-436D-9E78-5D7A1EDDDFF5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4418-2D94-4933-8EF3-66436293B9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94E77-792F-4AE3-89B1-7D7EBA231FD2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17397-4AF0-42F9-8D30-A63B212716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7DFA2-7071-4785-ABB3-D724540E8A27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E7553-F026-4BE3-9641-35B3334464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86B01-67BC-4539-8BB4-2905DEB19B96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6352A-C419-446B-A509-D2CFC7C2E5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29AE0-F385-4619-9E6B-52717EA48959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229E4-AF20-4A30-958C-0456A77370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A6A03-2057-44BF-926D-74334BEDB103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A46BC-EC89-40B0-9DE0-943A2F536E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615EB-ABA4-4C1D-8AFA-1BE32DB6295F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5D838-2AED-4516-896B-B4C76009AF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E9D5B-123D-499C-9AA7-1441F260E662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04941-A9A7-4142-994B-611CAFC277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4DEF5DD-D098-4A48-AEBF-73D8145B7992}" type="datetimeFigureOut">
              <a:rPr lang="ru-RU"/>
              <a:pPr>
                <a:defRPr/>
              </a:pPr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FBB2652-F8CD-4202-A954-BEEB4D78EB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444625" y="2154238"/>
            <a:ext cx="7699375" cy="1439862"/>
          </a:xfrm>
        </p:spPr>
        <p:txBody>
          <a:bodyPr/>
          <a:lstStyle/>
          <a:p>
            <a:pPr eaLnBrk="1" hangingPunct="1"/>
            <a:r>
              <a:rPr lang="ru-RU" sz="5400" smtClean="0"/>
              <a:t>	</a:t>
            </a:r>
          </a:p>
        </p:txBody>
      </p:sp>
      <p:sp>
        <p:nvSpPr>
          <p:cNvPr id="5123" name="WordArt 4"/>
          <p:cNvSpPr>
            <a:spLocks noChangeArrowheads="1" noChangeShapeType="1" noTextEdit="1"/>
          </p:cNvSpPr>
          <p:nvPr/>
        </p:nvSpPr>
        <p:spPr bwMode="auto">
          <a:xfrm>
            <a:off x="1835150" y="908050"/>
            <a:ext cx="4968875" cy="129698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244372"/>
              </a:avLst>
            </a:prstTxWarp>
          </a:bodyPr>
          <a:lstStyle/>
          <a:p>
            <a:pPr algn="ctr"/>
            <a:r>
              <a:rPr lang="ru-RU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СВОЙСТВА</a:t>
            </a:r>
          </a:p>
        </p:txBody>
      </p:sp>
      <p:sp>
        <p:nvSpPr>
          <p:cNvPr id="5124" name="WordArt 5"/>
          <p:cNvSpPr>
            <a:spLocks noChangeArrowheads="1" noChangeShapeType="1" noTextEdit="1"/>
          </p:cNvSpPr>
          <p:nvPr/>
        </p:nvSpPr>
        <p:spPr bwMode="auto">
          <a:xfrm>
            <a:off x="827088" y="2205038"/>
            <a:ext cx="7273925" cy="143986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РАВНОБЕДРЕННОГО</a:t>
            </a:r>
          </a:p>
        </p:txBody>
      </p:sp>
      <p:sp>
        <p:nvSpPr>
          <p:cNvPr id="5125" name="WordArt 6"/>
          <p:cNvSpPr>
            <a:spLocks noChangeArrowheads="1" noChangeShapeType="1" noTextEdit="1"/>
          </p:cNvSpPr>
          <p:nvPr/>
        </p:nvSpPr>
        <p:spPr bwMode="auto">
          <a:xfrm>
            <a:off x="1258888" y="5157788"/>
            <a:ext cx="5761037" cy="104775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ТРЕУГОЛЬНИКА</a:t>
            </a:r>
          </a:p>
        </p:txBody>
      </p:sp>
      <p:sp>
        <p:nvSpPr>
          <p:cNvPr id="5126" name="AutoShape 7"/>
          <p:cNvSpPr>
            <a:spLocks noChangeArrowheads="1"/>
          </p:cNvSpPr>
          <p:nvPr/>
        </p:nvSpPr>
        <p:spPr bwMode="auto">
          <a:xfrm>
            <a:off x="2124075" y="2997200"/>
            <a:ext cx="3960813" cy="2016125"/>
          </a:xfrm>
          <a:prstGeom prst="triangle">
            <a:avLst>
              <a:gd name="adj" fmla="val 50000"/>
            </a:avLst>
          </a:prstGeom>
          <a:solidFill>
            <a:srgbClr val="0070C0"/>
          </a:solidFill>
          <a:ln w="5715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7030A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4"/>
          <p:cNvSpPr>
            <a:spLocks noChangeArrowheads="1"/>
          </p:cNvSpPr>
          <p:nvPr/>
        </p:nvSpPr>
        <p:spPr bwMode="auto">
          <a:xfrm>
            <a:off x="323850" y="1989138"/>
            <a:ext cx="2879725" cy="42481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47" name="Line 5"/>
          <p:cNvSpPr>
            <a:spLocks noChangeShapeType="1"/>
          </p:cNvSpPr>
          <p:nvPr/>
        </p:nvSpPr>
        <p:spPr bwMode="auto">
          <a:xfrm>
            <a:off x="1042988" y="3789363"/>
            <a:ext cx="215900" cy="2159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2339975" y="3789363"/>
            <a:ext cx="144463" cy="2159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0" y="6092825"/>
            <a:ext cx="7921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7030A0"/>
                </a:solidFill>
                <a:latin typeface="Calibri" pitchFamily="34" charset="0"/>
              </a:rPr>
              <a:t>А</a:t>
            </a:r>
          </a:p>
        </p:txBody>
      </p:sp>
      <p:sp>
        <p:nvSpPr>
          <p:cNvPr id="6150" name="Text Box 10"/>
          <p:cNvSpPr txBox="1">
            <a:spLocks noChangeArrowheads="1"/>
          </p:cNvSpPr>
          <p:nvPr/>
        </p:nvSpPr>
        <p:spPr bwMode="auto">
          <a:xfrm>
            <a:off x="1403350" y="1557338"/>
            <a:ext cx="5762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7030A0"/>
                </a:solidFill>
                <a:latin typeface="Calibri" pitchFamily="34" charset="0"/>
              </a:rPr>
              <a:t>В</a:t>
            </a:r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3132138" y="6092825"/>
            <a:ext cx="1008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7030A0"/>
                </a:solidFill>
                <a:latin typeface="Calibri" pitchFamily="34" charset="0"/>
              </a:rPr>
              <a:t>С</a:t>
            </a:r>
          </a:p>
        </p:txBody>
      </p:sp>
      <p:sp>
        <p:nvSpPr>
          <p:cNvPr id="227340" name="Text Box 12"/>
          <p:cNvSpPr txBox="1">
            <a:spLocks noChangeArrowheads="1"/>
          </p:cNvSpPr>
          <p:nvPr/>
        </p:nvSpPr>
        <p:spPr bwMode="auto">
          <a:xfrm>
            <a:off x="3492500" y="2924175"/>
            <a:ext cx="56515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Calibri" pitchFamily="34" charset="0"/>
              </a:rPr>
              <a:t>АВ, ВС - </a:t>
            </a:r>
            <a:r>
              <a:rPr lang="ru-RU" sz="2800" b="1">
                <a:solidFill>
                  <a:srgbClr val="CC0000"/>
                </a:solidFill>
                <a:latin typeface="Calibri" pitchFamily="34" charset="0"/>
              </a:rPr>
              <a:t>боковые стороны</a:t>
            </a:r>
            <a:r>
              <a:rPr lang="ru-RU" sz="2800" b="1">
                <a:latin typeface="Calibri" pitchFamily="34" charset="0"/>
              </a:rPr>
              <a:t> </a:t>
            </a:r>
            <a:r>
              <a:rPr lang="ru-RU" sz="2400" b="1">
                <a:latin typeface="Calibri" pitchFamily="34" charset="0"/>
              </a:rPr>
              <a:t>равнобедренного треугольника</a:t>
            </a:r>
          </a:p>
        </p:txBody>
      </p:sp>
      <p:sp>
        <p:nvSpPr>
          <p:cNvPr id="227341" name="Text Box 13"/>
          <p:cNvSpPr txBox="1">
            <a:spLocks noChangeArrowheads="1"/>
          </p:cNvSpPr>
          <p:nvPr/>
        </p:nvSpPr>
        <p:spPr bwMode="auto">
          <a:xfrm>
            <a:off x="4067175" y="4797425"/>
            <a:ext cx="4824413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Calibri" pitchFamily="34" charset="0"/>
              </a:rPr>
              <a:t>А, С – </a:t>
            </a:r>
            <a:r>
              <a:rPr lang="ru-RU" sz="2400" b="1">
                <a:solidFill>
                  <a:srgbClr val="CC0000"/>
                </a:solidFill>
                <a:latin typeface="Calibri" pitchFamily="34" charset="0"/>
              </a:rPr>
              <a:t>углы при основании </a:t>
            </a:r>
            <a:r>
              <a:rPr lang="ru-RU" sz="2400" b="1">
                <a:latin typeface="Calibri" pitchFamily="34" charset="0"/>
              </a:rPr>
              <a:t>равнобедренного треугольника</a:t>
            </a:r>
          </a:p>
        </p:txBody>
      </p:sp>
      <p:sp>
        <p:nvSpPr>
          <p:cNvPr id="227342" name="Text Box 14"/>
          <p:cNvSpPr txBox="1">
            <a:spLocks noChangeArrowheads="1"/>
          </p:cNvSpPr>
          <p:nvPr/>
        </p:nvSpPr>
        <p:spPr bwMode="auto">
          <a:xfrm>
            <a:off x="3708400" y="3789363"/>
            <a:ext cx="54356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Calibri" pitchFamily="34" charset="0"/>
              </a:rPr>
              <a:t>АС</a:t>
            </a:r>
            <a:r>
              <a:rPr lang="ru-RU" sz="3200" b="1">
                <a:latin typeface="Calibri" pitchFamily="34" charset="0"/>
              </a:rPr>
              <a:t> </a:t>
            </a:r>
            <a:r>
              <a:rPr lang="ru-RU" sz="2800" b="1">
                <a:latin typeface="Calibri" pitchFamily="34" charset="0"/>
              </a:rPr>
              <a:t>- </a:t>
            </a:r>
            <a:r>
              <a:rPr lang="ru-RU" sz="2800" b="1">
                <a:solidFill>
                  <a:srgbClr val="CC0000"/>
                </a:solidFill>
                <a:latin typeface="Calibri" pitchFamily="34" charset="0"/>
              </a:rPr>
              <a:t>основание </a:t>
            </a:r>
            <a:r>
              <a:rPr lang="ru-RU" sz="2400" b="1">
                <a:latin typeface="Calibri" pitchFamily="34" charset="0"/>
              </a:rPr>
              <a:t>равнобедренного треугольника</a:t>
            </a:r>
          </a:p>
        </p:txBody>
      </p:sp>
      <p:sp>
        <p:nvSpPr>
          <p:cNvPr id="227343" name="Text Box 15"/>
          <p:cNvSpPr txBox="1">
            <a:spLocks noChangeArrowheads="1"/>
          </p:cNvSpPr>
          <p:nvPr/>
        </p:nvSpPr>
        <p:spPr bwMode="auto">
          <a:xfrm>
            <a:off x="4356100" y="5661025"/>
            <a:ext cx="47879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Calibri" pitchFamily="34" charset="0"/>
              </a:rPr>
              <a:t>В </a:t>
            </a:r>
            <a:r>
              <a:rPr lang="ru-RU" sz="2400" b="1">
                <a:latin typeface="Calibri" pitchFamily="34" charset="0"/>
              </a:rPr>
              <a:t>–</a:t>
            </a:r>
            <a:r>
              <a:rPr lang="ru-RU" sz="2400" b="1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ru-RU" sz="2400" b="1">
                <a:solidFill>
                  <a:srgbClr val="CC0000"/>
                </a:solidFill>
                <a:latin typeface="Calibri" pitchFamily="34" charset="0"/>
              </a:rPr>
              <a:t>угол при вершине</a:t>
            </a:r>
            <a:r>
              <a:rPr lang="ru-RU" sz="2400" b="1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ru-RU" sz="2400" b="1">
                <a:latin typeface="Calibri" pitchFamily="34" charset="0"/>
              </a:rPr>
              <a:t>равнобедренного треугольника</a:t>
            </a:r>
            <a:endParaRPr lang="ru-RU" sz="2800" b="1">
              <a:latin typeface="Calibri" pitchFamily="34" charset="0"/>
            </a:endParaRP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468313" y="0"/>
            <a:ext cx="80645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0070C0"/>
                </a:solidFill>
                <a:latin typeface="Calibri" pitchFamily="34" charset="0"/>
              </a:rPr>
              <a:t>Треугольник называется </a:t>
            </a:r>
          </a:p>
          <a:p>
            <a:pPr algn="ctr">
              <a:spcBef>
                <a:spcPct val="50000"/>
              </a:spcBef>
            </a:pPr>
            <a:r>
              <a:rPr lang="ru-RU" sz="3200" b="1" i="1" u="sng">
                <a:solidFill>
                  <a:srgbClr val="C00000"/>
                </a:solidFill>
                <a:latin typeface="Calibri" pitchFamily="34" charset="0"/>
              </a:rPr>
              <a:t>равнобедренным</a:t>
            </a:r>
            <a:r>
              <a:rPr lang="ru-RU" sz="3200" b="1" i="1">
                <a:solidFill>
                  <a:srgbClr val="C00000"/>
                </a:solidFill>
                <a:latin typeface="Calibri" pitchFamily="34" charset="0"/>
              </a:rPr>
              <a:t>,</a:t>
            </a:r>
            <a:r>
              <a:rPr lang="ru-RU" sz="3200" b="1">
                <a:solidFill>
                  <a:srgbClr val="0070C0"/>
                </a:solidFill>
                <a:latin typeface="Calibri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0070C0"/>
                </a:solidFill>
                <a:latin typeface="Calibri" pitchFamily="34" charset="0"/>
              </a:rPr>
              <a:t>если две его стороны равны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227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227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27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7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7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7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7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227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40" grpId="0"/>
      <p:bldP spid="227341" grpId="0"/>
      <p:bldP spid="227342" grpId="0"/>
      <p:bldP spid="22734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871538" y="433388"/>
            <a:ext cx="8162925" cy="1190625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Назовите основание и боковые стороны данных треугольников</a:t>
            </a:r>
          </a:p>
        </p:txBody>
      </p:sp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827088" y="1844675"/>
            <a:ext cx="2730500" cy="2209800"/>
            <a:chOff x="528" y="1152"/>
            <a:chExt cx="1720" cy="1392"/>
          </a:xfrm>
        </p:grpSpPr>
        <p:sp>
          <p:nvSpPr>
            <p:cNvPr id="7206" name="Text Box 8"/>
            <p:cNvSpPr txBox="1">
              <a:spLocks noChangeArrowheads="1"/>
            </p:cNvSpPr>
            <p:nvPr/>
          </p:nvSpPr>
          <p:spPr bwMode="auto">
            <a:xfrm>
              <a:off x="1344" y="225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latin typeface="Calibri" pitchFamily="34" charset="0"/>
                </a:rPr>
                <a:t>1</a:t>
              </a:r>
              <a:r>
                <a:rPr lang="en-US">
                  <a:latin typeface="Calibri" pitchFamily="34" charset="0"/>
                </a:rPr>
                <a:t>)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207" name="AutoShape 25"/>
            <p:cNvSpPr>
              <a:spLocks noChangeArrowheads="1"/>
            </p:cNvSpPr>
            <p:nvPr/>
          </p:nvSpPr>
          <p:spPr bwMode="auto">
            <a:xfrm flipV="1">
              <a:off x="576" y="1488"/>
              <a:ext cx="1533" cy="670"/>
            </a:xfrm>
            <a:prstGeom prst="triangle">
              <a:avLst>
                <a:gd name="adj" fmla="val 48208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7208" name="Text Box 26"/>
            <p:cNvSpPr txBox="1">
              <a:spLocks noChangeArrowheads="1"/>
            </p:cNvSpPr>
            <p:nvPr/>
          </p:nvSpPr>
          <p:spPr bwMode="auto">
            <a:xfrm>
              <a:off x="2016" y="1200"/>
              <a:ext cx="2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Р</a:t>
              </a:r>
            </a:p>
          </p:txBody>
        </p:sp>
        <p:sp>
          <p:nvSpPr>
            <p:cNvPr id="7209" name="Text Box 27"/>
            <p:cNvSpPr txBox="1">
              <a:spLocks noChangeArrowheads="1"/>
            </p:cNvSpPr>
            <p:nvPr/>
          </p:nvSpPr>
          <p:spPr bwMode="auto">
            <a:xfrm>
              <a:off x="528" y="1152"/>
              <a:ext cx="2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Calibri" pitchFamily="34" charset="0"/>
                </a:rPr>
                <a:t>М</a:t>
              </a:r>
            </a:p>
          </p:txBody>
        </p:sp>
        <p:sp>
          <p:nvSpPr>
            <p:cNvPr id="7210" name="Text Box 28"/>
            <p:cNvSpPr txBox="1">
              <a:spLocks noChangeArrowheads="1"/>
            </p:cNvSpPr>
            <p:nvPr/>
          </p:nvSpPr>
          <p:spPr bwMode="auto">
            <a:xfrm>
              <a:off x="1008" y="2064"/>
              <a:ext cx="2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N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211" name="Line 73"/>
            <p:cNvSpPr>
              <a:spLocks noChangeShapeType="1"/>
            </p:cNvSpPr>
            <p:nvPr/>
          </p:nvSpPr>
          <p:spPr bwMode="auto">
            <a:xfrm>
              <a:off x="1632" y="177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7212" name="Line 74"/>
            <p:cNvSpPr>
              <a:spLocks noChangeShapeType="1"/>
            </p:cNvSpPr>
            <p:nvPr/>
          </p:nvSpPr>
          <p:spPr bwMode="auto">
            <a:xfrm flipH="1">
              <a:off x="960" y="18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3" name="Group 87"/>
          <p:cNvGrpSpPr>
            <a:grpSpLocks/>
          </p:cNvGrpSpPr>
          <p:nvPr/>
        </p:nvGrpSpPr>
        <p:grpSpPr bwMode="auto">
          <a:xfrm>
            <a:off x="3733800" y="1752600"/>
            <a:ext cx="2743200" cy="2209800"/>
            <a:chOff x="2352" y="1104"/>
            <a:chExt cx="1728" cy="1392"/>
          </a:xfrm>
        </p:grpSpPr>
        <p:sp>
          <p:nvSpPr>
            <p:cNvPr id="7199" name="AutoShape 32"/>
            <p:cNvSpPr>
              <a:spLocks noChangeArrowheads="1"/>
            </p:cNvSpPr>
            <p:nvPr/>
          </p:nvSpPr>
          <p:spPr bwMode="auto">
            <a:xfrm rot="6175794">
              <a:off x="2765" y="1272"/>
              <a:ext cx="824" cy="1215"/>
            </a:xfrm>
            <a:prstGeom prst="triangle">
              <a:avLst>
                <a:gd name="adj" fmla="val 3815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7200" name="Text Box 33"/>
            <p:cNvSpPr txBox="1">
              <a:spLocks noChangeArrowheads="1"/>
            </p:cNvSpPr>
            <p:nvPr/>
          </p:nvSpPr>
          <p:spPr bwMode="auto">
            <a:xfrm>
              <a:off x="2640" y="1104"/>
              <a:ext cx="2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D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201" name="Text Box 34"/>
            <p:cNvSpPr txBox="1">
              <a:spLocks noChangeArrowheads="1"/>
            </p:cNvSpPr>
            <p:nvPr/>
          </p:nvSpPr>
          <p:spPr bwMode="auto">
            <a:xfrm>
              <a:off x="3830" y="1776"/>
              <a:ext cx="2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C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202" name="Text Box 35"/>
            <p:cNvSpPr txBox="1">
              <a:spLocks noChangeArrowheads="1"/>
            </p:cNvSpPr>
            <p:nvPr/>
          </p:nvSpPr>
          <p:spPr bwMode="auto">
            <a:xfrm>
              <a:off x="2352" y="2144"/>
              <a:ext cx="23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E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203" name="Text Box 36"/>
            <p:cNvSpPr txBox="1">
              <a:spLocks noChangeArrowheads="1"/>
            </p:cNvSpPr>
            <p:nvPr/>
          </p:nvSpPr>
          <p:spPr bwMode="auto">
            <a:xfrm>
              <a:off x="3024" y="2208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2)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204" name="Line 75"/>
            <p:cNvSpPr>
              <a:spLocks noChangeShapeType="1"/>
            </p:cNvSpPr>
            <p:nvPr/>
          </p:nvSpPr>
          <p:spPr bwMode="auto">
            <a:xfrm flipH="1">
              <a:off x="3168" y="1536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7205" name="Line 76"/>
            <p:cNvSpPr>
              <a:spLocks noChangeShapeType="1"/>
            </p:cNvSpPr>
            <p:nvPr/>
          </p:nvSpPr>
          <p:spPr bwMode="auto">
            <a:xfrm>
              <a:off x="3072" y="1968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4" name="Group 86"/>
          <p:cNvGrpSpPr>
            <a:grpSpLocks/>
          </p:cNvGrpSpPr>
          <p:nvPr/>
        </p:nvGrpSpPr>
        <p:grpSpPr bwMode="auto">
          <a:xfrm>
            <a:off x="6705600" y="1676400"/>
            <a:ext cx="1905000" cy="3276600"/>
            <a:chOff x="4224" y="1056"/>
            <a:chExt cx="1200" cy="2064"/>
          </a:xfrm>
        </p:grpSpPr>
        <p:sp>
          <p:nvSpPr>
            <p:cNvPr id="7192" name="Text Box 45"/>
            <p:cNvSpPr txBox="1">
              <a:spLocks noChangeArrowheads="1"/>
            </p:cNvSpPr>
            <p:nvPr/>
          </p:nvSpPr>
          <p:spPr bwMode="auto">
            <a:xfrm>
              <a:off x="4704" y="1056"/>
              <a:ext cx="2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O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193" name="Text Box 46"/>
            <p:cNvSpPr txBox="1">
              <a:spLocks noChangeArrowheads="1"/>
            </p:cNvSpPr>
            <p:nvPr/>
          </p:nvSpPr>
          <p:spPr bwMode="auto">
            <a:xfrm>
              <a:off x="4224" y="2016"/>
              <a:ext cx="2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S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194" name="Text Box 47"/>
            <p:cNvSpPr txBox="1">
              <a:spLocks noChangeArrowheads="1"/>
            </p:cNvSpPr>
            <p:nvPr/>
          </p:nvSpPr>
          <p:spPr bwMode="auto">
            <a:xfrm>
              <a:off x="5136" y="2784"/>
              <a:ext cx="23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T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195" name="Text Box 52"/>
            <p:cNvSpPr txBox="1">
              <a:spLocks noChangeArrowheads="1"/>
            </p:cNvSpPr>
            <p:nvPr/>
          </p:nvSpPr>
          <p:spPr bwMode="auto">
            <a:xfrm>
              <a:off x="5040" y="1920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latin typeface="Calibri" pitchFamily="34" charset="0"/>
                </a:rPr>
                <a:t>3</a:t>
              </a:r>
              <a:r>
                <a:rPr lang="en-US">
                  <a:latin typeface="Calibri" pitchFamily="34" charset="0"/>
                </a:rPr>
                <a:t>)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196" name="AutoShape 65"/>
            <p:cNvSpPr>
              <a:spLocks noChangeArrowheads="1"/>
            </p:cNvSpPr>
            <p:nvPr/>
          </p:nvSpPr>
          <p:spPr bwMode="auto">
            <a:xfrm rot="-6050475">
              <a:off x="3744" y="1968"/>
              <a:ext cx="1920" cy="38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7197" name="Line 77"/>
            <p:cNvSpPr>
              <a:spLocks noChangeShapeType="1"/>
            </p:cNvSpPr>
            <p:nvPr/>
          </p:nvSpPr>
          <p:spPr bwMode="auto">
            <a:xfrm>
              <a:off x="4560" y="163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7198" name="Line 78"/>
            <p:cNvSpPr>
              <a:spLocks noChangeShapeType="1"/>
            </p:cNvSpPr>
            <p:nvPr/>
          </p:nvSpPr>
          <p:spPr bwMode="auto">
            <a:xfrm flipH="1">
              <a:off x="4656" y="2400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5" name="Group 85"/>
          <p:cNvGrpSpPr>
            <a:grpSpLocks/>
          </p:cNvGrpSpPr>
          <p:nvPr/>
        </p:nvGrpSpPr>
        <p:grpSpPr bwMode="auto">
          <a:xfrm>
            <a:off x="684213" y="4365625"/>
            <a:ext cx="3352800" cy="2133600"/>
            <a:chOff x="432" y="2736"/>
            <a:chExt cx="2112" cy="1344"/>
          </a:xfrm>
        </p:grpSpPr>
        <p:sp>
          <p:nvSpPr>
            <p:cNvPr id="7185" name="AutoShape 51"/>
            <p:cNvSpPr>
              <a:spLocks noChangeArrowheads="1"/>
            </p:cNvSpPr>
            <p:nvPr/>
          </p:nvSpPr>
          <p:spPr bwMode="auto">
            <a:xfrm>
              <a:off x="576" y="2976"/>
              <a:ext cx="1775" cy="809"/>
            </a:xfrm>
            <a:prstGeom prst="triangle">
              <a:avLst>
                <a:gd name="adj" fmla="val 82931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7186" name="Text Box 53"/>
            <p:cNvSpPr txBox="1">
              <a:spLocks noChangeArrowheads="1"/>
            </p:cNvSpPr>
            <p:nvPr/>
          </p:nvSpPr>
          <p:spPr bwMode="auto">
            <a:xfrm>
              <a:off x="432" y="321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latin typeface="Calibri" pitchFamily="34" charset="0"/>
                </a:rPr>
                <a:t>4</a:t>
              </a:r>
              <a:r>
                <a:rPr lang="en-US">
                  <a:latin typeface="Calibri" pitchFamily="34" charset="0"/>
                </a:rPr>
                <a:t>)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187" name="Text Box 54"/>
            <p:cNvSpPr txBox="1">
              <a:spLocks noChangeArrowheads="1"/>
            </p:cNvSpPr>
            <p:nvPr/>
          </p:nvSpPr>
          <p:spPr bwMode="auto">
            <a:xfrm>
              <a:off x="432" y="3792"/>
              <a:ext cx="24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K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188" name="Text Box 55"/>
            <p:cNvSpPr txBox="1">
              <a:spLocks noChangeArrowheads="1"/>
            </p:cNvSpPr>
            <p:nvPr/>
          </p:nvSpPr>
          <p:spPr bwMode="auto">
            <a:xfrm>
              <a:off x="2266" y="3792"/>
              <a:ext cx="2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M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189" name="Text Box 56"/>
            <p:cNvSpPr txBox="1">
              <a:spLocks noChangeArrowheads="1"/>
            </p:cNvSpPr>
            <p:nvPr/>
          </p:nvSpPr>
          <p:spPr bwMode="auto">
            <a:xfrm>
              <a:off x="1985" y="273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L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7190" name="Line 79"/>
            <p:cNvSpPr>
              <a:spLocks noChangeShapeType="1"/>
            </p:cNvSpPr>
            <p:nvPr/>
          </p:nvSpPr>
          <p:spPr bwMode="auto">
            <a:xfrm>
              <a:off x="1344" y="3312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7191" name="Line 80"/>
            <p:cNvSpPr>
              <a:spLocks noChangeShapeType="1"/>
            </p:cNvSpPr>
            <p:nvPr/>
          </p:nvSpPr>
          <p:spPr bwMode="auto">
            <a:xfrm>
              <a:off x="1440" y="3696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6" name="Group 89"/>
          <p:cNvGrpSpPr>
            <a:grpSpLocks/>
          </p:cNvGrpSpPr>
          <p:nvPr/>
        </p:nvGrpSpPr>
        <p:grpSpPr bwMode="auto">
          <a:xfrm>
            <a:off x="4648200" y="4267200"/>
            <a:ext cx="2971800" cy="2474913"/>
            <a:chOff x="2928" y="2688"/>
            <a:chExt cx="1872" cy="1559"/>
          </a:xfrm>
        </p:grpSpPr>
        <p:sp>
          <p:nvSpPr>
            <p:cNvPr id="7176" name="Text Box 59"/>
            <p:cNvSpPr txBox="1">
              <a:spLocks noChangeArrowheads="1"/>
            </p:cNvSpPr>
            <p:nvPr/>
          </p:nvSpPr>
          <p:spPr bwMode="auto">
            <a:xfrm>
              <a:off x="4416" y="35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5)</a:t>
              </a:r>
              <a:endParaRPr lang="ru-RU">
                <a:latin typeface="Calibri" pitchFamily="34" charset="0"/>
              </a:endParaRPr>
            </a:p>
          </p:txBody>
        </p:sp>
        <p:grpSp>
          <p:nvGrpSpPr>
            <p:cNvPr id="7177" name="Group 84"/>
            <p:cNvGrpSpPr>
              <a:grpSpLocks/>
            </p:cNvGrpSpPr>
            <p:nvPr/>
          </p:nvGrpSpPr>
          <p:grpSpPr bwMode="auto">
            <a:xfrm>
              <a:off x="2928" y="2688"/>
              <a:ext cx="1654" cy="1559"/>
              <a:chOff x="2928" y="2688"/>
              <a:chExt cx="1654" cy="1559"/>
            </a:xfrm>
          </p:grpSpPr>
          <p:sp>
            <p:nvSpPr>
              <p:cNvPr id="7178" name="AutoShape 58"/>
              <p:cNvSpPr>
                <a:spLocks noChangeArrowheads="1"/>
              </p:cNvSpPr>
              <p:nvPr/>
            </p:nvSpPr>
            <p:spPr bwMode="auto">
              <a:xfrm rot="774749">
                <a:off x="3215" y="2891"/>
                <a:ext cx="1292" cy="1069"/>
              </a:xfrm>
              <a:prstGeom prst="triangle">
                <a:avLst>
                  <a:gd name="adj" fmla="val 57787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7179" name="Text Box 60"/>
              <p:cNvSpPr txBox="1">
                <a:spLocks noChangeArrowheads="1"/>
              </p:cNvSpPr>
              <p:nvPr/>
            </p:nvSpPr>
            <p:spPr bwMode="auto">
              <a:xfrm>
                <a:off x="3744" y="2688"/>
                <a:ext cx="26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H</a:t>
                </a:r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7180" name="Text Box 61"/>
              <p:cNvSpPr txBox="1">
                <a:spLocks noChangeArrowheads="1"/>
              </p:cNvSpPr>
              <p:nvPr/>
            </p:nvSpPr>
            <p:spPr bwMode="auto">
              <a:xfrm>
                <a:off x="2928" y="3504"/>
                <a:ext cx="22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F</a:t>
                </a:r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7181" name="Text Box 62"/>
              <p:cNvSpPr txBox="1">
                <a:spLocks noChangeArrowheads="1"/>
              </p:cNvSpPr>
              <p:nvPr/>
            </p:nvSpPr>
            <p:spPr bwMode="auto">
              <a:xfrm>
                <a:off x="4332" y="3959"/>
                <a:ext cx="25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C</a:t>
                </a:r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7182" name="Line 81"/>
              <p:cNvSpPr>
                <a:spLocks noChangeShapeType="1"/>
              </p:cNvSpPr>
              <p:nvPr/>
            </p:nvSpPr>
            <p:spPr bwMode="auto">
              <a:xfrm>
                <a:off x="3552" y="3312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7183" name="Line 82"/>
              <p:cNvSpPr>
                <a:spLocks noChangeShapeType="1"/>
              </p:cNvSpPr>
              <p:nvPr/>
            </p:nvSpPr>
            <p:spPr bwMode="auto">
              <a:xfrm flipH="1">
                <a:off x="4128" y="3408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7184" name="Line 83"/>
              <p:cNvSpPr>
                <a:spLocks noChangeShapeType="1"/>
              </p:cNvSpPr>
              <p:nvPr/>
            </p:nvSpPr>
            <p:spPr bwMode="auto">
              <a:xfrm flipH="1">
                <a:off x="3792" y="3888"/>
                <a:ext cx="4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4"/>
          <p:cNvSpPr>
            <a:spLocks noChangeArrowheads="1"/>
          </p:cNvSpPr>
          <p:nvPr/>
        </p:nvSpPr>
        <p:spPr bwMode="auto">
          <a:xfrm>
            <a:off x="755650" y="1412875"/>
            <a:ext cx="4535488" cy="3816350"/>
          </a:xfrm>
          <a:prstGeom prst="triangle">
            <a:avLst>
              <a:gd name="adj" fmla="val 50000"/>
            </a:avLst>
          </a:prstGeom>
          <a:solidFill>
            <a:srgbClr val="00B0F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5003800" y="981075"/>
            <a:ext cx="396081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ТРЕУГОЛЬНИК,</a:t>
            </a:r>
          </a:p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 все стороны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которого </a:t>
            </a:r>
          </a:p>
          <a:p>
            <a:pPr algn="just">
              <a:spcBef>
                <a:spcPct val="50000"/>
              </a:spcBef>
            </a:pPr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равны, называется </a:t>
            </a:r>
          </a:p>
          <a:p>
            <a:pPr algn="just">
              <a:spcBef>
                <a:spcPct val="50000"/>
              </a:spcBef>
            </a:pPr>
            <a:r>
              <a:rPr lang="ru-RU" sz="2800" b="1" u="sng">
                <a:solidFill>
                  <a:srgbClr val="CC0000"/>
                </a:solidFill>
                <a:latin typeface="Calibri" pitchFamily="34" charset="0"/>
              </a:rPr>
              <a:t>РАВНОСТОРОННИМ</a:t>
            </a:r>
            <a:endParaRPr lang="ru-RU" sz="2800">
              <a:solidFill>
                <a:srgbClr val="CC0000"/>
              </a:solidFill>
              <a:latin typeface="Calibri" pitchFamily="34" charset="0"/>
            </a:endParaRPr>
          </a:p>
        </p:txBody>
      </p:sp>
      <p:sp>
        <p:nvSpPr>
          <p:cNvPr id="8196" name="Line 8"/>
          <p:cNvSpPr>
            <a:spLocks noChangeShapeType="1"/>
          </p:cNvSpPr>
          <p:nvPr/>
        </p:nvSpPr>
        <p:spPr bwMode="auto">
          <a:xfrm>
            <a:off x="1692275" y="3213100"/>
            <a:ext cx="287338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7" name="Line 9"/>
          <p:cNvSpPr>
            <a:spLocks noChangeShapeType="1"/>
          </p:cNvSpPr>
          <p:nvPr/>
        </p:nvSpPr>
        <p:spPr bwMode="auto">
          <a:xfrm flipH="1">
            <a:off x="4140200" y="3213100"/>
            <a:ext cx="215900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8" name="Line 10"/>
          <p:cNvSpPr>
            <a:spLocks noChangeShapeType="1"/>
          </p:cNvSpPr>
          <p:nvPr/>
        </p:nvSpPr>
        <p:spPr bwMode="auto">
          <a:xfrm>
            <a:off x="2843213" y="5013325"/>
            <a:ext cx="0" cy="360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8162925" cy="762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Теорема 1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907338" cy="1019175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3600" b="1" i="1" dirty="0">
                <a:solidFill>
                  <a:schemeClr val="tx2">
                    <a:lumMod val="75000"/>
                  </a:schemeClr>
                </a:solidFill>
                <a:latin typeface="Times New Roman" charset="0"/>
              </a:rPr>
              <a:t>В равнобедренном треугольнике углы</a:t>
            </a: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3600" b="1" i="1" dirty="0">
                <a:solidFill>
                  <a:schemeClr val="tx2">
                    <a:lumMod val="75000"/>
                  </a:schemeClr>
                </a:solidFill>
                <a:latin typeface="Times New Roman" charset="0"/>
              </a:rPr>
              <a:t>при основании равны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4572000" y="3357563"/>
            <a:ext cx="4343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Times New Roman" pitchFamily="18" charset="0"/>
              </a:rPr>
              <a:t>Дано: </a:t>
            </a:r>
            <a:r>
              <a:rPr lang="ru-RU" b="1">
                <a:latin typeface="Times New Roman" pitchFamily="18" charset="0"/>
                <a:sym typeface="Symbol" pitchFamily="18" charset="2"/>
              </a:rPr>
              <a:t></a:t>
            </a:r>
            <a:r>
              <a:rPr lang="ru-RU" sz="3200" b="1">
                <a:latin typeface="Times New Roman" pitchFamily="18" charset="0"/>
                <a:sym typeface="Symbol" pitchFamily="18" charset="2"/>
              </a:rPr>
              <a:t>АВС – равнобедренный,       АС – основание</a:t>
            </a:r>
          </a:p>
          <a:p>
            <a:pPr>
              <a:spcBef>
                <a:spcPct val="50000"/>
              </a:spcBef>
            </a:pPr>
            <a:r>
              <a:rPr lang="ru-RU" sz="3200" b="1">
                <a:latin typeface="Times New Roman" pitchFamily="18" charset="0"/>
                <a:sym typeface="Symbol" pitchFamily="18" charset="2"/>
              </a:rPr>
              <a:t>Доказать: А =С</a:t>
            </a:r>
            <a:endParaRPr lang="ru-RU" sz="3200" b="1">
              <a:latin typeface="Times New Roman" pitchFamily="18" charset="0"/>
            </a:endParaRP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914400" y="3124200"/>
            <a:ext cx="2989263" cy="3409950"/>
            <a:chOff x="567" y="1752"/>
            <a:chExt cx="1883" cy="2148"/>
          </a:xfrm>
        </p:grpSpPr>
        <p:sp>
          <p:nvSpPr>
            <p:cNvPr id="9222" name="AutoShape 11"/>
            <p:cNvSpPr>
              <a:spLocks noChangeArrowheads="1"/>
            </p:cNvSpPr>
            <p:nvPr/>
          </p:nvSpPr>
          <p:spPr bwMode="auto">
            <a:xfrm>
              <a:off x="793" y="1979"/>
              <a:ext cx="1361" cy="177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9223" name="AutoShape 13"/>
            <p:cNvSpPr>
              <a:spLocks noChangeArrowheads="1"/>
            </p:cNvSpPr>
            <p:nvPr/>
          </p:nvSpPr>
          <p:spPr bwMode="auto">
            <a:xfrm>
              <a:off x="793" y="1979"/>
              <a:ext cx="1361" cy="177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9224" name="Line 15"/>
            <p:cNvSpPr>
              <a:spLocks noChangeShapeType="1"/>
            </p:cNvSpPr>
            <p:nvPr/>
          </p:nvSpPr>
          <p:spPr bwMode="auto">
            <a:xfrm>
              <a:off x="1066" y="2840"/>
              <a:ext cx="136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9225" name="Line 16"/>
            <p:cNvSpPr>
              <a:spLocks noChangeShapeType="1"/>
            </p:cNvSpPr>
            <p:nvPr/>
          </p:nvSpPr>
          <p:spPr bwMode="auto">
            <a:xfrm flipV="1">
              <a:off x="1746" y="2840"/>
              <a:ext cx="136" cy="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9226" name="Text Box 21"/>
            <p:cNvSpPr txBox="1">
              <a:spLocks noChangeArrowheads="1"/>
            </p:cNvSpPr>
            <p:nvPr/>
          </p:nvSpPr>
          <p:spPr bwMode="auto">
            <a:xfrm>
              <a:off x="567" y="3612"/>
              <a:ext cx="247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A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9227" name="Text Box 22"/>
            <p:cNvSpPr txBox="1">
              <a:spLocks noChangeArrowheads="1"/>
            </p:cNvSpPr>
            <p:nvPr/>
          </p:nvSpPr>
          <p:spPr bwMode="auto">
            <a:xfrm>
              <a:off x="1247" y="1752"/>
              <a:ext cx="248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B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9228" name="Text Box 23"/>
            <p:cNvSpPr txBox="1">
              <a:spLocks noChangeArrowheads="1"/>
            </p:cNvSpPr>
            <p:nvPr/>
          </p:nvSpPr>
          <p:spPr bwMode="auto">
            <a:xfrm>
              <a:off x="2200" y="3612"/>
              <a:ext cx="250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C</a:t>
              </a:r>
              <a:endParaRPr lang="ru-RU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9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9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90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90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autoUpdateAnimBg="0"/>
      <p:bldP spid="89091" grpId="0" autoUpdateAnimBg="0"/>
      <p:bldP spid="8909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549275"/>
            <a:ext cx="403225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latin typeface="Times New Roman" pitchFamily="18" charset="0"/>
              </a:rPr>
              <a:t>Доказательство:</a:t>
            </a:r>
            <a:endParaRPr lang="ru-RU" b="1" smtClean="0"/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3708400" y="1557338"/>
            <a:ext cx="4953000" cy="510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>
                <a:latin typeface="Times New Roman" charset="0"/>
              </a:rPr>
              <a:t>Проведём  В</a:t>
            </a:r>
            <a:r>
              <a:rPr lang="en-US" sz="2800" dirty="0">
                <a:latin typeface="Times New Roman" charset="0"/>
              </a:rPr>
              <a:t>D</a:t>
            </a:r>
            <a:r>
              <a:rPr lang="ru-RU" sz="2800" dirty="0">
                <a:latin typeface="Times New Roman" charset="0"/>
              </a:rPr>
              <a:t> – биссектрису  </a:t>
            </a:r>
            <a:r>
              <a:rPr lang="ru-RU" dirty="0">
                <a:latin typeface="Times New Roman" charset="0"/>
                <a:sym typeface="Symbol" pitchFamily="18" charset="2"/>
              </a:rPr>
              <a:t></a:t>
            </a:r>
            <a:r>
              <a:rPr lang="ru-RU" sz="2800" dirty="0">
                <a:latin typeface="Times New Roman" charset="0"/>
                <a:sym typeface="Symbol" pitchFamily="18" charset="2"/>
              </a:rPr>
              <a:t>АВС</a:t>
            </a:r>
            <a:endParaRPr lang="en-US" sz="2800" dirty="0">
              <a:latin typeface="Times New Roman" charset="0"/>
              <a:sym typeface="Symbol" pitchFamily="18" charset="2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imes New Roman" charset="0"/>
                <a:sym typeface="Symbol" pitchFamily="18" charset="2"/>
              </a:rPr>
              <a:t>2. Рассмотрим АВ</a:t>
            </a:r>
            <a:r>
              <a:rPr lang="en-US" sz="2800" dirty="0">
                <a:latin typeface="Times New Roman" charset="0"/>
                <a:sym typeface="Symbol" pitchFamily="18" charset="2"/>
              </a:rPr>
              <a:t>D</a:t>
            </a:r>
            <a:r>
              <a:rPr lang="ru-RU" sz="2800" dirty="0">
                <a:latin typeface="Times New Roman" charset="0"/>
                <a:sym typeface="Symbol" pitchFamily="18" charset="2"/>
              </a:rPr>
              <a:t> и СВ</a:t>
            </a:r>
            <a:r>
              <a:rPr lang="en-US" sz="2800" dirty="0">
                <a:latin typeface="Times New Roman" charset="0"/>
                <a:sym typeface="Symbol" pitchFamily="18" charset="2"/>
              </a:rPr>
              <a:t>D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Times New Roman" charset="0"/>
                <a:sym typeface="Symbol" pitchFamily="18" charset="2"/>
              </a:rPr>
              <a:t>      </a:t>
            </a:r>
            <a:r>
              <a:rPr lang="ru-RU" sz="2800" dirty="0">
                <a:latin typeface="Times New Roman" charset="0"/>
                <a:sym typeface="Symbol" pitchFamily="18" charset="2"/>
              </a:rPr>
              <a:t>АВ=ВС, В</a:t>
            </a:r>
            <a:r>
              <a:rPr lang="en-US" sz="2800" dirty="0">
                <a:latin typeface="Times New Roman" charset="0"/>
                <a:sym typeface="Symbol" pitchFamily="18" charset="2"/>
              </a:rPr>
              <a:t>D</a:t>
            </a:r>
            <a:r>
              <a:rPr lang="ru-RU" sz="2800" dirty="0">
                <a:latin typeface="Times New Roman" charset="0"/>
                <a:sym typeface="Symbol" pitchFamily="18" charset="2"/>
              </a:rPr>
              <a:t>-общая, АВ</a:t>
            </a:r>
            <a:r>
              <a:rPr lang="en-US" sz="2800" dirty="0">
                <a:latin typeface="Times New Roman" charset="0"/>
                <a:sym typeface="Symbol" pitchFamily="18" charset="2"/>
              </a:rPr>
              <a:t>D</a:t>
            </a:r>
            <a:r>
              <a:rPr lang="ru-RU" sz="2800" dirty="0">
                <a:latin typeface="Times New Roman" charset="0"/>
                <a:sym typeface="Symbol" pitchFamily="18" charset="2"/>
              </a:rPr>
              <a:t>=СВ</a:t>
            </a:r>
            <a:r>
              <a:rPr lang="en-US" sz="2800" dirty="0">
                <a:latin typeface="Times New Roman" charset="0"/>
                <a:sym typeface="Symbol" pitchFamily="18" charset="2"/>
              </a:rPr>
              <a:t>D</a:t>
            </a:r>
            <a:r>
              <a:rPr lang="ru-RU" sz="2800" dirty="0">
                <a:latin typeface="Times New Roman" charset="0"/>
                <a:sym typeface="Symbol" pitchFamily="18" charset="2"/>
              </a:rPr>
              <a:t>, значит </a:t>
            </a:r>
            <a:r>
              <a:rPr lang="ru-RU" dirty="0">
                <a:latin typeface="Times New Roman" charset="0"/>
                <a:sym typeface="Symbol" pitchFamily="18" charset="2"/>
              </a:rPr>
              <a:t></a:t>
            </a:r>
            <a:r>
              <a:rPr lang="ru-RU" sz="2800" dirty="0">
                <a:latin typeface="Times New Roman" charset="0"/>
                <a:sym typeface="Symbol" pitchFamily="18" charset="2"/>
              </a:rPr>
              <a:t>АВ</a:t>
            </a:r>
            <a:r>
              <a:rPr lang="en-US" sz="2800" dirty="0">
                <a:latin typeface="Times New Roman" charset="0"/>
                <a:sym typeface="Symbol" pitchFamily="18" charset="2"/>
              </a:rPr>
              <a:t>D</a:t>
            </a:r>
            <a:r>
              <a:rPr lang="ru-RU" sz="2800" dirty="0">
                <a:latin typeface="Times New Roman" charset="0"/>
                <a:sym typeface="Symbol" pitchFamily="18" charset="2"/>
              </a:rPr>
              <a:t>= </a:t>
            </a:r>
            <a:r>
              <a:rPr lang="ru-RU" dirty="0">
                <a:latin typeface="Times New Roman" charset="0"/>
                <a:sym typeface="Symbol" pitchFamily="18" charset="2"/>
              </a:rPr>
              <a:t></a:t>
            </a:r>
            <a:r>
              <a:rPr lang="ru-RU" sz="2800" dirty="0">
                <a:latin typeface="Times New Roman" charset="0"/>
                <a:sym typeface="Symbol" pitchFamily="18" charset="2"/>
              </a:rPr>
              <a:t>СВ</a:t>
            </a:r>
            <a:r>
              <a:rPr lang="en-US" sz="2800" dirty="0">
                <a:latin typeface="Times New Roman" charset="0"/>
                <a:sym typeface="Symbol" pitchFamily="18" charset="2"/>
              </a:rPr>
              <a:t>D (</a:t>
            </a:r>
            <a:r>
              <a:rPr lang="ru-RU" sz="2800" dirty="0">
                <a:latin typeface="Times New Roman" charset="0"/>
                <a:sym typeface="Symbol" pitchFamily="18" charset="2"/>
              </a:rPr>
              <a:t>по двум сторонам и углу между ними)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imes New Roman" charset="0"/>
                <a:sym typeface="Symbol" pitchFamily="18" charset="2"/>
              </a:rPr>
              <a:t>3. В равных треугольниках против равных сторон лежат равные углы А=С</a:t>
            </a:r>
          </a:p>
          <a:p>
            <a:pPr marL="457200" indent="-4572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CC0000"/>
                </a:solidFill>
                <a:latin typeface="Times New Roman" charset="0"/>
                <a:sym typeface="Symbol" pitchFamily="18" charset="2"/>
              </a:rPr>
              <a:t>Теорема доказана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900113" y="2781300"/>
            <a:ext cx="2989262" cy="3409950"/>
            <a:chOff x="567" y="1752"/>
            <a:chExt cx="1883" cy="2148"/>
          </a:xfrm>
        </p:grpSpPr>
        <p:sp>
          <p:nvSpPr>
            <p:cNvPr id="10251" name="AutoShape 14"/>
            <p:cNvSpPr>
              <a:spLocks noChangeArrowheads="1"/>
            </p:cNvSpPr>
            <p:nvPr/>
          </p:nvSpPr>
          <p:spPr bwMode="auto">
            <a:xfrm>
              <a:off x="793" y="1979"/>
              <a:ext cx="1361" cy="177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252" name="Line 16"/>
            <p:cNvSpPr>
              <a:spLocks noChangeShapeType="1"/>
            </p:cNvSpPr>
            <p:nvPr/>
          </p:nvSpPr>
          <p:spPr bwMode="auto">
            <a:xfrm>
              <a:off x="1066" y="2840"/>
              <a:ext cx="136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0253" name="Line 17"/>
            <p:cNvSpPr>
              <a:spLocks noChangeShapeType="1"/>
            </p:cNvSpPr>
            <p:nvPr/>
          </p:nvSpPr>
          <p:spPr bwMode="auto">
            <a:xfrm flipV="1">
              <a:off x="1746" y="2840"/>
              <a:ext cx="136" cy="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0254" name="Text Box 20"/>
            <p:cNvSpPr txBox="1">
              <a:spLocks noChangeArrowheads="1"/>
            </p:cNvSpPr>
            <p:nvPr/>
          </p:nvSpPr>
          <p:spPr bwMode="auto">
            <a:xfrm>
              <a:off x="567" y="3612"/>
              <a:ext cx="247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A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0255" name="Text Box 21"/>
            <p:cNvSpPr txBox="1">
              <a:spLocks noChangeArrowheads="1"/>
            </p:cNvSpPr>
            <p:nvPr/>
          </p:nvSpPr>
          <p:spPr bwMode="auto">
            <a:xfrm>
              <a:off x="1247" y="1752"/>
              <a:ext cx="248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B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0256" name="Text Box 22"/>
            <p:cNvSpPr txBox="1">
              <a:spLocks noChangeArrowheads="1"/>
            </p:cNvSpPr>
            <p:nvPr/>
          </p:nvSpPr>
          <p:spPr bwMode="auto">
            <a:xfrm>
              <a:off x="2200" y="3612"/>
              <a:ext cx="250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C</a:t>
              </a:r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2124075" y="3152775"/>
            <a:ext cx="514350" cy="3371850"/>
            <a:chOff x="2880" y="1872"/>
            <a:chExt cx="324" cy="2124"/>
          </a:xfrm>
        </p:grpSpPr>
        <p:grpSp>
          <p:nvGrpSpPr>
            <p:cNvPr id="10246" name="Group 30"/>
            <p:cNvGrpSpPr>
              <a:grpSpLocks/>
            </p:cNvGrpSpPr>
            <p:nvPr/>
          </p:nvGrpSpPr>
          <p:grpSpPr bwMode="auto">
            <a:xfrm>
              <a:off x="2880" y="1872"/>
              <a:ext cx="272" cy="1769"/>
              <a:chOff x="1338" y="1979"/>
              <a:chExt cx="272" cy="1769"/>
            </a:xfrm>
          </p:grpSpPr>
          <p:sp>
            <p:nvSpPr>
              <p:cNvPr id="10248" name="Line 23"/>
              <p:cNvSpPr>
                <a:spLocks noChangeShapeType="1"/>
              </p:cNvSpPr>
              <p:nvPr/>
            </p:nvSpPr>
            <p:spPr bwMode="auto">
              <a:xfrm>
                <a:off x="1474" y="1979"/>
                <a:ext cx="0" cy="1769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0249" name="Freeform 26"/>
              <p:cNvSpPr>
                <a:spLocks/>
              </p:cNvSpPr>
              <p:nvPr/>
            </p:nvSpPr>
            <p:spPr bwMode="auto">
              <a:xfrm rot="-254183">
                <a:off x="1338" y="2341"/>
                <a:ext cx="136" cy="54"/>
              </a:xfrm>
              <a:custGeom>
                <a:avLst/>
                <a:gdLst>
                  <a:gd name="T0" fmla="*/ 0 w 136"/>
                  <a:gd name="T1" fmla="*/ 0 h 54"/>
                  <a:gd name="T2" fmla="*/ 91 w 136"/>
                  <a:gd name="T3" fmla="*/ 46 h 54"/>
                  <a:gd name="T4" fmla="*/ 136 w 136"/>
                  <a:gd name="T5" fmla="*/ 46 h 54"/>
                  <a:gd name="T6" fmla="*/ 0 60000 65536"/>
                  <a:gd name="T7" fmla="*/ 0 60000 65536"/>
                  <a:gd name="T8" fmla="*/ 0 60000 65536"/>
                  <a:gd name="T9" fmla="*/ 0 w 136"/>
                  <a:gd name="T10" fmla="*/ 0 h 54"/>
                  <a:gd name="T11" fmla="*/ 136 w 136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6" h="54">
                    <a:moveTo>
                      <a:pt x="0" y="0"/>
                    </a:moveTo>
                    <a:cubicBezTo>
                      <a:pt x="34" y="19"/>
                      <a:pt x="68" y="38"/>
                      <a:pt x="91" y="46"/>
                    </a:cubicBezTo>
                    <a:cubicBezTo>
                      <a:pt x="114" y="54"/>
                      <a:pt x="129" y="46"/>
                      <a:pt x="136" y="46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10250" name="Freeform 27"/>
              <p:cNvSpPr>
                <a:spLocks/>
              </p:cNvSpPr>
              <p:nvPr/>
            </p:nvSpPr>
            <p:spPr bwMode="auto">
              <a:xfrm>
                <a:off x="1474" y="2341"/>
                <a:ext cx="136" cy="46"/>
              </a:xfrm>
              <a:custGeom>
                <a:avLst/>
                <a:gdLst>
                  <a:gd name="T0" fmla="*/ 0 w 136"/>
                  <a:gd name="T1" fmla="*/ 0 h 54"/>
                  <a:gd name="T2" fmla="*/ 91 w 136"/>
                  <a:gd name="T3" fmla="*/ 33 h 54"/>
                  <a:gd name="T4" fmla="*/ 136 w 136"/>
                  <a:gd name="T5" fmla="*/ 33 h 54"/>
                  <a:gd name="T6" fmla="*/ 0 60000 65536"/>
                  <a:gd name="T7" fmla="*/ 0 60000 65536"/>
                  <a:gd name="T8" fmla="*/ 0 60000 65536"/>
                  <a:gd name="T9" fmla="*/ 0 w 136"/>
                  <a:gd name="T10" fmla="*/ 0 h 54"/>
                  <a:gd name="T11" fmla="*/ 136 w 136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6" h="54">
                    <a:moveTo>
                      <a:pt x="0" y="0"/>
                    </a:moveTo>
                    <a:cubicBezTo>
                      <a:pt x="34" y="19"/>
                      <a:pt x="68" y="38"/>
                      <a:pt x="91" y="46"/>
                    </a:cubicBezTo>
                    <a:cubicBezTo>
                      <a:pt x="114" y="54"/>
                      <a:pt x="129" y="46"/>
                      <a:pt x="136" y="46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sp>
          <p:nvSpPr>
            <p:cNvPr id="10247" name="Text Box 28"/>
            <p:cNvSpPr txBox="1">
              <a:spLocks noChangeArrowheads="1"/>
            </p:cNvSpPr>
            <p:nvPr/>
          </p:nvSpPr>
          <p:spPr bwMode="auto">
            <a:xfrm>
              <a:off x="2928" y="3696"/>
              <a:ext cx="276" cy="300"/>
            </a:xfrm>
            <a:prstGeom prst="rect">
              <a:avLst/>
            </a:prstGeom>
            <a:noFill/>
            <a:ln w="19050">
              <a:solidFill>
                <a:srgbClr val="F8F8F8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D</a:t>
              </a:r>
              <a:endParaRPr lang="ru-RU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0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0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0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90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0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0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90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0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0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90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0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0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90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autoUpdateAnimBg="0" advAuto="1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8162925" cy="762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C0000"/>
                </a:solidFill>
              </a:rPr>
              <a:t>Теорема 2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68413"/>
            <a:ext cx="8839200" cy="1143000"/>
          </a:xfrm>
        </p:spPr>
        <p:txBody>
          <a:bodyPr rtlCol="0">
            <a:noAutofit/>
          </a:bodyPr>
          <a:lstStyle/>
          <a:p>
            <a:pPr marL="0" indent="0" algn="ctr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  <a:latin typeface="Times New Roman" charset="0"/>
              </a:rPr>
              <a:t>В равнобедренном треугольнике биссектриса, проведённая к основанию,</a:t>
            </a:r>
          </a:p>
          <a:p>
            <a:pPr marL="0" indent="0" algn="ctr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  <a:latin typeface="Times New Roman" charset="0"/>
              </a:rPr>
              <a:t>является медианой и высотой</a:t>
            </a: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3348038" y="3357563"/>
            <a:ext cx="5795962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Times New Roman" pitchFamily="18" charset="0"/>
              </a:rPr>
              <a:t>Дано: </a:t>
            </a:r>
            <a:r>
              <a:rPr lang="ru-RU" sz="3000" b="1">
                <a:latin typeface="Times New Roman" pitchFamily="18" charset="0"/>
                <a:sym typeface="Symbol" pitchFamily="18" charset="2"/>
              </a:rPr>
              <a:t>АВС –равнобедренный,</a:t>
            </a:r>
          </a:p>
          <a:p>
            <a:r>
              <a:rPr lang="ru-RU" sz="3000" b="1">
                <a:latin typeface="Times New Roman" pitchFamily="18" charset="0"/>
                <a:sym typeface="Symbol" pitchFamily="18" charset="2"/>
              </a:rPr>
              <a:t>АС – основание,</a:t>
            </a:r>
          </a:p>
          <a:p>
            <a:r>
              <a:rPr lang="ru-RU" sz="3000" b="1">
                <a:latin typeface="Times New Roman" pitchFamily="18" charset="0"/>
                <a:sym typeface="Symbol" pitchFamily="18" charset="2"/>
              </a:rPr>
              <a:t>В</a:t>
            </a:r>
            <a:r>
              <a:rPr lang="en-US" sz="3000" b="1">
                <a:latin typeface="Times New Roman" pitchFamily="18" charset="0"/>
                <a:sym typeface="Symbol" pitchFamily="18" charset="2"/>
              </a:rPr>
              <a:t>D</a:t>
            </a:r>
            <a:r>
              <a:rPr lang="ru-RU" sz="3000" b="1">
                <a:latin typeface="Times New Roman" pitchFamily="18" charset="0"/>
                <a:sym typeface="Symbol" pitchFamily="18" charset="2"/>
              </a:rPr>
              <a:t> – биссектриса.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sym typeface="Symbol" pitchFamily="18" charset="2"/>
              </a:rPr>
              <a:t>Доказать:   1. В</a:t>
            </a:r>
            <a:r>
              <a:rPr lang="en-US" sz="3000" b="1">
                <a:latin typeface="Times New Roman" pitchFamily="18" charset="0"/>
                <a:sym typeface="Symbol" pitchFamily="18" charset="2"/>
              </a:rPr>
              <a:t>D</a:t>
            </a:r>
            <a:r>
              <a:rPr lang="ru-RU" sz="3000" b="1">
                <a:latin typeface="Times New Roman" pitchFamily="18" charset="0"/>
                <a:sym typeface="Symbol" pitchFamily="18" charset="2"/>
              </a:rPr>
              <a:t> – медиана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Times New Roman" pitchFamily="18" charset="0"/>
                <a:sym typeface="Symbol" pitchFamily="18" charset="2"/>
              </a:rPr>
              <a:t>		  2. В</a:t>
            </a:r>
            <a:r>
              <a:rPr lang="en-US" sz="3000" b="1">
                <a:latin typeface="Times New Roman" pitchFamily="18" charset="0"/>
                <a:sym typeface="Symbol" pitchFamily="18" charset="2"/>
              </a:rPr>
              <a:t>D</a:t>
            </a:r>
            <a:r>
              <a:rPr lang="ru-RU" sz="3000" b="1">
                <a:latin typeface="Times New Roman" pitchFamily="18" charset="0"/>
                <a:sym typeface="Symbol" pitchFamily="18" charset="2"/>
              </a:rPr>
              <a:t> – высота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838200" y="3048000"/>
            <a:ext cx="2989263" cy="3409950"/>
            <a:chOff x="567" y="1752"/>
            <a:chExt cx="1883" cy="2148"/>
          </a:xfrm>
        </p:grpSpPr>
        <p:sp>
          <p:nvSpPr>
            <p:cNvPr id="11276" name="AutoShape 8"/>
            <p:cNvSpPr>
              <a:spLocks noChangeArrowheads="1"/>
            </p:cNvSpPr>
            <p:nvPr/>
          </p:nvSpPr>
          <p:spPr bwMode="auto">
            <a:xfrm>
              <a:off x="793" y="1979"/>
              <a:ext cx="1361" cy="177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277" name="Line 10"/>
            <p:cNvSpPr>
              <a:spLocks noChangeShapeType="1"/>
            </p:cNvSpPr>
            <p:nvPr/>
          </p:nvSpPr>
          <p:spPr bwMode="auto">
            <a:xfrm>
              <a:off x="1066" y="2840"/>
              <a:ext cx="136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278" name="Line 11"/>
            <p:cNvSpPr>
              <a:spLocks noChangeShapeType="1"/>
            </p:cNvSpPr>
            <p:nvPr/>
          </p:nvSpPr>
          <p:spPr bwMode="auto">
            <a:xfrm flipV="1">
              <a:off x="1746" y="2840"/>
              <a:ext cx="136" cy="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279" name="Text Box 14"/>
            <p:cNvSpPr txBox="1">
              <a:spLocks noChangeArrowheads="1"/>
            </p:cNvSpPr>
            <p:nvPr/>
          </p:nvSpPr>
          <p:spPr bwMode="auto">
            <a:xfrm>
              <a:off x="567" y="3612"/>
              <a:ext cx="247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A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1280" name="Text Box 15"/>
            <p:cNvSpPr txBox="1">
              <a:spLocks noChangeArrowheads="1"/>
            </p:cNvSpPr>
            <p:nvPr/>
          </p:nvSpPr>
          <p:spPr bwMode="auto">
            <a:xfrm>
              <a:off x="1247" y="1752"/>
              <a:ext cx="248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B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1281" name="Text Box 16"/>
            <p:cNvSpPr txBox="1">
              <a:spLocks noChangeArrowheads="1"/>
            </p:cNvSpPr>
            <p:nvPr/>
          </p:nvSpPr>
          <p:spPr bwMode="auto">
            <a:xfrm>
              <a:off x="2200" y="3612"/>
              <a:ext cx="250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C</a:t>
              </a:r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2057400" y="3500438"/>
            <a:ext cx="495300" cy="3259137"/>
            <a:chOff x="2880" y="1872"/>
            <a:chExt cx="312" cy="2122"/>
          </a:xfrm>
        </p:grpSpPr>
        <p:grpSp>
          <p:nvGrpSpPr>
            <p:cNvPr id="11271" name="Group 24"/>
            <p:cNvGrpSpPr>
              <a:grpSpLocks/>
            </p:cNvGrpSpPr>
            <p:nvPr/>
          </p:nvGrpSpPr>
          <p:grpSpPr bwMode="auto">
            <a:xfrm>
              <a:off x="2880" y="1872"/>
              <a:ext cx="272" cy="1769"/>
              <a:chOff x="1338" y="1979"/>
              <a:chExt cx="272" cy="1769"/>
            </a:xfrm>
          </p:grpSpPr>
          <p:sp>
            <p:nvSpPr>
              <p:cNvPr id="11273" name="Line 25"/>
              <p:cNvSpPr>
                <a:spLocks noChangeShapeType="1"/>
              </p:cNvSpPr>
              <p:nvPr/>
            </p:nvSpPr>
            <p:spPr bwMode="auto">
              <a:xfrm>
                <a:off x="1474" y="1979"/>
                <a:ext cx="0" cy="17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1274" name="Freeform 26"/>
              <p:cNvSpPr>
                <a:spLocks/>
              </p:cNvSpPr>
              <p:nvPr/>
            </p:nvSpPr>
            <p:spPr bwMode="auto">
              <a:xfrm rot="-254183">
                <a:off x="1338" y="2341"/>
                <a:ext cx="136" cy="54"/>
              </a:xfrm>
              <a:custGeom>
                <a:avLst/>
                <a:gdLst>
                  <a:gd name="T0" fmla="*/ 0 w 136"/>
                  <a:gd name="T1" fmla="*/ 0 h 54"/>
                  <a:gd name="T2" fmla="*/ 91 w 136"/>
                  <a:gd name="T3" fmla="*/ 46 h 54"/>
                  <a:gd name="T4" fmla="*/ 136 w 136"/>
                  <a:gd name="T5" fmla="*/ 46 h 54"/>
                  <a:gd name="T6" fmla="*/ 0 60000 65536"/>
                  <a:gd name="T7" fmla="*/ 0 60000 65536"/>
                  <a:gd name="T8" fmla="*/ 0 60000 65536"/>
                  <a:gd name="T9" fmla="*/ 0 w 136"/>
                  <a:gd name="T10" fmla="*/ 0 h 54"/>
                  <a:gd name="T11" fmla="*/ 136 w 136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6" h="54">
                    <a:moveTo>
                      <a:pt x="0" y="0"/>
                    </a:moveTo>
                    <a:cubicBezTo>
                      <a:pt x="34" y="19"/>
                      <a:pt x="68" y="38"/>
                      <a:pt x="91" y="46"/>
                    </a:cubicBezTo>
                    <a:cubicBezTo>
                      <a:pt x="114" y="54"/>
                      <a:pt x="129" y="46"/>
                      <a:pt x="136" y="46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11275" name="Freeform 27"/>
              <p:cNvSpPr>
                <a:spLocks/>
              </p:cNvSpPr>
              <p:nvPr/>
            </p:nvSpPr>
            <p:spPr bwMode="auto">
              <a:xfrm>
                <a:off x="1474" y="2341"/>
                <a:ext cx="136" cy="46"/>
              </a:xfrm>
              <a:custGeom>
                <a:avLst/>
                <a:gdLst>
                  <a:gd name="T0" fmla="*/ 0 w 136"/>
                  <a:gd name="T1" fmla="*/ 0 h 54"/>
                  <a:gd name="T2" fmla="*/ 91 w 136"/>
                  <a:gd name="T3" fmla="*/ 33 h 54"/>
                  <a:gd name="T4" fmla="*/ 136 w 136"/>
                  <a:gd name="T5" fmla="*/ 33 h 54"/>
                  <a:gd name="T6" fmla="*/ 0 60000 65536"/>
                  <a:gd name="T7" fmla="*/ 0 60000 65536"/>
                  <a:gd name="T8" fmla="*/ 0 60000 65536"/>
                  <a:gd name="T9" fmla="*/ 0 w 136"/>
                  <a:gd name="T10" fmla="*/ 0 h 54"/>
                  <a:gd name="T11" fmla="*/ 136 w 136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6" h="54">
                    <a:moveTo>
                      <a:pt x="0" y="0"/>
                    </a:moveTo>
                    <a:cubicBezTo>
                      <a:pt x="34" y="19"/>
                      <a:pt x="68" y="38"/>
                      <a:pt x="91" y="46"/>
                    </a:cubicBezTo>
                    <a:cubicBezTo>
                      <a:pt x="114" y="54"/>
                      <a:pt x="129" y="46"/>
                      <a:pt x="136" y="46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sp>
          <p:nvSpPr>
            <p:cNvPr id="11272" name="Text Box 28"/>
            <p:cNvSpPr txBox="1">
              <a:spLocks noChangeArrowheads="1"/>
            </p:cNvSpPr>
            <p:nvPr/>
          </p:nvSpPr>
          <p:spPr bwMode="auto">
            <a:xfrm>
              <a:off x="2928" y="3696"/>
              <a:ext cx="264" cy="29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D</a:t>
              </a:r>
              <a:endParaRPr lang="ru-RU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3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3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3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3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3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 build="p" autoUpdateAnimBg="0" advAuto="0"/>
      <p:bldP spid="93187" grpId="0" build="p" autoUpdateAnimBg="0" advAuto="10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549275"/>
            <a:ext cx="2879725" cy="45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smtClean="0">
                <a:latin typeface="Times New Roman" pitchFamily="18" charset="0"/>
              </a:rPr>
              <a:t>Доказательство:</a:t>
            </a:r>
            <a:endParaRPr lang="ru-RU" sz="2800" b="1" smtClean="0"/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3733800" y="836613"/>
            <a:ext cx="5410200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b="1" dirty="0">
                <a:latin typeface="Times New Roman" charset="0"/>
                <a:sym typeface="Symbol" pitchFamily="18" charset="2"/>
              </a:rPr>
              <a:t>Рассмотрим АВ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D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 и СВ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D </a:t>
            </a:r>
            <a:endParaRPr lang="ru-RU" sz="2400" b="1" dirty="0">
              <a:latin typeface="Times New Roman" charset="0"/>
              <a:sym typeface="Symbol" pitchFamily="18" charset="2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charset="0"/>
                <a:sym typeface="Symbol" pitchFamily="18" charset="2"/>
              </a:rPr>
              <a:t>      АВ=ВС, В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D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-общая, АВ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D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=СВ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D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, значит АВ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D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= СВ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D (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по двум сторонам и углу между ними)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charset="0"/>
                <a:sym typeface="Symbol" pitchFamily="18" charset="2"/>
              </a:rPr>
              <a:t>2.   В равных треугольниках против равных углов лежат равные стороны А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D=DC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, значит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 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 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D –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 середина АС, следовательно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charset="0"/>
                <a:sym typeface="Symbol" pitchFamily="18" charset="2"/>
              </a:rPr>
              <a:t>             </a:t>
            </a:r>
            <a:r>
              <a:rPr lang="ru-RU" sz="2400" b="1" dirty="0">
                <a:solidFill>
                  <a:srgbClr val="CC0000"/>
                </a:solidFill>
                <a:latin typeface="Times New Roman" charset="0"/>
                <a:sym typeface="Symbol" pitchFamily="18" charset="2"/>
              </a:rPr>
              <a:t>В</a:t>
            </a:r>
            <a:r>
              <a:rPr lang="en-US" sz="2400" b="1" dirty="0">
                <a:solidFill>
                  <a:srgbClr val="CC0000"/>
                </a:solidFill>
                <a:latin typeface="Times New Roman" charset="0"/>
                <a:sym typeface="Symbol" pitchFamily="18" charset="2"/>
              </a:rPr>
              <a:t>D</a:t>
            </a:r>
            <a:r>
              <a:rPr lang="ru-RU" sz="2400" b="1" dirty="0">
                <a:solidFill>
                  <a:srgbClr val="CC0000"/>
                </a:solidFill>
                <a:latin typeface="Times New Roman" charset="0"/>
                <a:sym typeface="Symbol" pitchFamily="18" charset="2"/>
              </a:rPr>
              <a:t> – медиана</a:t>
            </a:r>
            <a:endParaRPr lang="en-US" sz="2400" b="1" dirty="0">
              <a:solidFill>
                <a:srgbClr val="CC0000"/>
              </a:solidFill>
              <a:latin typeface="Times New Roman" charset="0"/>
              <a:sym typeface="Symbol" pitchFamily="18" charset="2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charset="0"/>
                <a:sym typeface="Symbol" pitchFamily="18" charset="2"/>
              </a:rPr>
              <a:t>3.   В равных треугольниках против равных сторон лежат равные углы , т.е.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 3=4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 и 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3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 и 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4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 – смежные, значит 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3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 = 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4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 = 90°, следовательно В</a:t>
            </a:r>
            <a:r>
              <a:rPr lang="en-US" sz="2400" b="1" dirty="0">
                <a:latin typeface="Times New Roman" charset="0"/>
                <a:sym typeface="Symbol" pitchFamily="18" charset="2"/>
              </a:rPr>
              <a:t>D</a:t>
            </a:r>
            <a:r>
              <a:rPr lang="ru-RU" sz="2400" b="1" dirty="0">
                <a:latin typeface="Times New Roman" charset="0"/>
                <a:sym typeface="Symbol" pitchFamily="18" charset="2"/>
              </a:rPr>
              <a:t>АС , т.е. 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/>
                </a:solidFill>
                <a:latin typeface="Times New Roman" charset="0"/>
                <a:sym typeface="Symbol" pitchFamily="18" charset="2"/>
              </a:rPr>
              <a:t>            </a:t>
            </a:r>
            <a:r>
              <a:rPr lang="ru-RU" sz="2400" b="1" dirty="0">
                <a:solidFill>
                  <a:srgbClr val="CC0000"/>
                </a:solidFill>
                <a:latin typeface="Times New Roman" charset="0"/>
                <a:sym typeface="Symbol" pitchFamily="18" charset="2"/>
              </a:rPr>
              <a:t>В</a:t>
            </a:r>
            <a:r>
              <a:rPr lang="en-US" sz="2400" b="1" dirty="0">
                <a:solidFill>
                  <a:srgbClr val="CC0000"/>
                </a:solidFill>
                <a:latin typeface="Times New Roman" charset="0"/>
                <a:sym typeface="Symbol" pitchFamily="18" charset="2"/>
              </a:rPr>
              <a:t>D</a:t>
            </a:r>
            <a:r>
              <a:rPr lang="ru-RU" sz="2400" b="1" dirty="0">
                <a:solidFill>
                  <a:srgbClr val="CC0000"/>
                </a:solidFill>
                <a:latin typeface="Times New Roman" charset="0"/>
                <a:sym typeface="Symbol" pitchFamily="18" charset="2"/>
              </a:rPr>
              <a:t> – высота</a:t>
            </a:r>
          </a:p>
          <a:p>
            <a:pPr marL="457200" indent="-4572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charset="0"/>
                <a:sym typeface="Symbol" pitchFamily="18" charset="2"/>
              </a:rPr>
              <a:t>Теорема доказана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539750" y="2636838"/>
            <a:ext cx="2989263" cy="3552825"/>
            <a:chOff x="567" y="1752"/>
            <a:chExt cx="1883" cy="2238"/>
          </a:xfrm>
        </p:grpSpPr>
        <p:sp>
          <p:nvSpPr>
            <p:cNvPr id="12293" name="AutoShape 11"/>
            <p:cNvSpPr>
              <a:spLocks noChangeArrowheads="1"/>
            </p:cNvSpPr>
            <p:nvPr/>
          </p:nvSpPr>
          <p:spPr bwMode="auto">
            <a:xfrm>
              <a:off x="793" y="1979"/>
              <a:ext cx="1361" cy="177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2294" name="AutoShape 12"/>
            <p:cNvSpPr>
              <a:spLocks noChangeArrowheads="1"/>
            </p:cNvSpPr>
            <p:nvPr/>
          </p:nvSpPr>
          <p:spPr bwMode="auto">
            <a:xfrm>
              <a:off x="793" y="1979"/>
              <a:ext cx="1361" cy="177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2295" name="Line 13"/>
            <p:cNvSpPr>
              <a:spLocks noChangeShapeType="1"/>
            </p:cNvSpPr>
            <p:nvPr/>
          </p:nvSpPr>
          <p:spPr bwMode="auto">
            <a:xfrm>
              <a:off x="1066" y="2840"/>
              <a:ext cx="136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296" name="Line 14"/>
            <p:cNvSpPr>
              <a:spLocks noChangeShapeType="1"/>
            </p:cNvSpPr>
            <p:nvPr/>
          </p:nvSpPr>
          <p:spPr bwMode="auto">
            <a:xfrm flipV="1">
              <a:off x="1746" y="2840"/>
              <a:ext cx="136" cy="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297" name="Text Box 17"/>
            <p:cNvSpPr txBox="1">
              <a:spLocks noChangeArrowheads="1"/>
            </p:cNvSpPr>
            <p:nvPr/>
          </p:nvSpPr>
          <p:spPr bwMode="auto">
            <a:xfrm>
              <a:off x="567" y="3612"/>
              <a:ext cx="247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A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2298" name="Text Box 18"/>
            <p:cNvSpPr txBox="1">
              <a:spLocks noChangeArrowheads="1"/>
            </p:cNvSpPr>
            <p:nvPr/>
          </p:nvSpPr>
          <p:spPr bwMode="auto">
            <a:xfrm>
              <a:off x="1247" y="1752"/>
              <a:ext cx="248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B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2299" name="Text Box 19"/>
            <p:cNvSpPr txBox="1">
              <a:spLocks noChangeArrowheads="1"/>
            </p:cNvSpPr>
            <p:nvPr/>
          </p:nvSpPr>
          <p:spPr bwMode="auto">
            <a:xfrm>
              <a:off x="2200" y="3612"/>
              <a:ext cx="250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C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2300" name="Line 20"/>
            <p:cNvSpPr>
              <a:spLocks noChangeShapeType="1"/>
            </p:cNvSpPr>
            <p:nvPr/>
          </p:nvSpPr>
          <p:spPr bwMode="auto">
            <a:xfrm>
              <a:off x="1474" y="1979"/>
              <a:ext cx="0" cy="17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01" name="Freeform 21"/>
            <p:cNvSpPr>
              <a:spLocks/>
            </p:cNvSpPr>
            <p:nvPr/>
          </p:nvSpPr>
          <p:spPr bwMode="auto">
            <a:xfrm rot="-254183">
              <a:off x="1338" y="2341"/>
              <a:ext cx="136" cy="54"/>
            </a:xfrm>
            <a:custGeom>
              <a:avLst/>
              <a:gdLst>
                <a:gd name="T0" fmla="*/ 0 w 136"/>
                <a:gd name="T1" fmla="*/ 0 h 54"/>
                <a:gd name="T2" fmla="*/ 91 w 136"/>
                <a:gd name="T3" fmla="*/ 46 h 54"/>
                <a:gd name="T4" fmla="*/ 136 w 136"/>
                <a:gd name="T5" fmla="*/ 46 h 54"/>
                <a:gd name="T6" fmla="*/ 0 60000 65536"/>
                <a:gd name="T7" fmla="*/ 0 60000 65536"/>
                <a:gd name="T8" fmla="*/ 0 60000 65536"/>
                <a:gd name="T9" fmla="*/ 0 w 136"/>
                <a:gd name="T10" fmla="*/ 0 h 54"/>
                <a:gd name="T11" fmla="*/ 136 w 136"/>
                <a:gd name="T12" fmla="*/ 54 h 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6" h="54">
                  <a:moveTo>
                    <a:pt x="0" y="0"/>
                  </a:moveTo>
                  <a:cubicBezTo>
                    <a:pt x="34" y="19"/>
                    <a:pt x="68" y="38"/>
                    <a:pt x="91" y="46"/>
                  </a:cubicBezTo>
                  <a:cubicBezTo>
                    <a:pt x="114" y="54"/>
                    <a:pt x="129" y="46"/>
                    <a:pt x="136" y="4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2302" name="Freeform 22"/>
            <p:cNvSpPr>
              <a:spLocks/>
            </p:cNvSpPr>
            <p:nvPr/>
          </p:nvSpPr>
          <p:spPr bwMode="auto">
            <a:xfrm>
              <a:off x="1474" y="2341"/>
              <a:ext cx="136" cy="46"/>
            </a:xfrm>
            <a:custGeom>
              <a:avLst/>
              <a:gdLst>
                <a:gd name="T0" fmla="*/ 0 w 136"/>
                <a:gd name="T1" fmla="*/ 0 h 54"/>
                <a:gd name="T2" fmla="*/ 91 w 136"/>
                <a:gd name="T3" fmla="*/ 33 h 54"/>
                <a:gd name="T4" fmla="*/ 136 w 136"/>
                <a:gd name="T5" fmla="*/ 33 h 54"/>
                <a:gd name="T6" fmla="*/ 0 60000 65536"/>
                <a:gd name="T7" fmla="*/ 0 60000 65536"/>
                <a:gd name="T8" fmla="*/ 0 60000 65536"/>
                <a:gd name="T9" fmla="*/ 0 w 136"/>
                <a:gd name="T10" fmla="*/ 0 h 54"/>
                <a:gd name="T11" fmla="*/ 136 w 136"/>
                <a:gd name="T12" fmla="*/ 54 h 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6" h="54">
                  <a:moveTo>
                    <a:pt x="0" y="0"/>
                  </a:moveTo>
                  <a:cubicBezTo>
                    <a:pt x="34" y="19"/>
                    <a:pt x="68" y="38"/>
                    <a:pt x="91" y="46"/>
                  </a:cubicBezTo>
                  <a:cubicBezTo>
                    <a:pt x="114" y="54"/>
                    <a:pt x="129" y="46"/>
                    <a:pt x="136" y="4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2303" name="Text Box 23"/>
            <p:cNvSpPr txBox="1">
              <a:spLocks noChangeArrowheads="1"/>
            </p:cNvSpPr>
            <p:nvPr/>
          </p:nvSpPr>
          <p:spPr bwMode="auto">
            <a:xfrm>
              <a:off x="1338" y="3702"/>
              <a:ext cx="264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D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2304" name="Text Box 25"/>
            <p:cNvSpPr txBox="1">
              <a:spLocks noChangeArrowheads="1"/>
            </p:cNvSpPr>
            <p:nvPr/>
          </p:nvSpPr>
          <p:spPr bwMode="auto">
            <a:xfrm>
              <a:off x="1311" y="3521"/>
              <a:ext cx="208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3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2305" name="Text Box 26"/>
            <p:cNvSpPr txBox="1">
              <a:spLocks noChangeArrowheads="1"/>
            </p:cNvSpPr>
            <p:nvPr/>
          </p:nvSpPr>
          <p:spPr bwMode="auto">
            <a:xfrm>
              <a:off x="1447" y="3521"/>
              <a:ext cx="208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4</a:t>
              </a:r>
              <a:endParaRPr lang="ru-RU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94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94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94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94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94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94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94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94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94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42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42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4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4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4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942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942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94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94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94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 build="p" autoUpdateAnimBg="0" advAuto="10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E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2124075" y="3860800"/>
            <a:ext cx="2339975" cy="2339975"/>
          </a:xfrm>
          <a:prstGeom prst="triangle">
            <a:avLst>
              <a:gd name="adj" fmla="val 50000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13315" name="AutoShape 2"/>
          <p:cNvSpPr>
            <a:spLocks noChangeArrowheads="1"/>
          </p:cNvSpPr>
          <p:nvPr/>
        </p:nvSpPr>
        <p:spPr bwMode="auto">
          <a:xfrm>
            <a:off x="4787900" y="3860800"/>
            <a:ext cx="2339975" cy="2339975"/>
          </a:xfrm>
          <a:prstGeom prst="triangle">
            <a:avLst>
              <a:gd name="adj" fmla="val 50000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23" name="Прямая соединительная линия 22"/>
          <p:cNvCxnSpPr>
            <a:stCxn id="13314" idx="1"/>
          </p:cNvCxnSpPr>
          <p:nvPr/>
        </p:nvCxnSpPr>
        <p:spPr>
          <a:xfrm rot="10800000" flipH="1" flipV="1">
            <a:off x="2708275" y="5030788"/>
            <a:ext cx="171450" cy="6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13314" idx="5"/>
          </p:cNvCxnSpPr>
          <p:nvPr/>
        </p:nvCxnSpPr>
        <p:spPr>
          <a:xfrm flipH="1">
            <a:off x="3743325" y="5030788"/>
            <a:ext cx="134938" cy="6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13315" idx="1"/>
          </p:cNvCxnSpPr>
          <p:nvPr/>
        </p:nvCxnSpPr>
        <p:spPr>
          <a:xfrm rot="10800000" flipH="1" flipV="1">
            <a:off x="5373688" y="5030788"/>
            <a:ext cx="134937" cy="53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13315" idx="5"/>
          </p:cNvCxnSpPr>
          <p:nvPr/>
        </p:nvCxnSpPr>
        <p:spPr>
          <a:xfrm flipH="1">
            <a:off x="6372225" y="5030788"/>
            <a:ext cx="171450" cy="53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Выгнутая вниз стрелка 35"/>
          <p:cNvSpPr/>
          <p:nvPr/>
        </p:nvSpPr>
        <p:spPr>
          <a:xfrm>
            <a:off x="3203575" y="4149725"/>
            <a:ext cx="215900" cy="444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321" name="TextBox 38"/>
          <p:cNvSpPr txBox="1">
            <a:spLocks noChangeArrowheads="1"/>
          </p:cNvSpPr>
          <p:nvPr/>
        </p:nvSpPr>
        <p:spPr bwMode="auto">
          <a:xfrm>
            <a:off x="3059113" y="4221163"/>
            <a:ext cx="498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40°</a:t>
            </a:r>
            <a:endParaRPr lang="ru-RU">
              <a:latin typeface="Calibri" pitchFamily="34" charset="0"/>
            </a:endParaRPr>
          </a:p>
        </p:txBody>
      </p:sp>
      <p:sp>
        <p:nvSpPr>
          <p:cNvPr id="13322" name="TextBox 39"/>
          <p:cNvSpPr txBox="1">
            <a:spLocks noChangeArrowheads="1"/>
          </p:cNvSpPr>
          <p:nvPr/>
        </p:nvSpPr>
        <p:spPr bwMode="auto">
          <a:xfrm>
            <a:off x="4932363" y="5805488"/>
            <a:ext cx="4968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70°</a:t>
            </a:r>
            <a:endParaRPr lang="ru-RU">
              <a:latin typeface="Calibri" pitchFamily="34" charset="0"/>
            </a:endParaRPr>
          </a:p>
        </p:txBody>
      </p:sp>
      <p:sp>
        <p:nvSpPr>
          <p:cNvPr id="13323" name="TextBox 40"/>
          <p:cNvSpPr txBox="1">
            <a:spLocks noChangeArrowheads="1"/>
          </p:cNvSpPr>
          <p:nvPr/>
        </p:nvSpPr>
        <p:spPr bwMode="auto">
          <a:xfrm>
            <a:off x="1763713" y="5949950"/>
            <a:ext cx="3175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A</a:t>
            </a:r>
            <a:endParaRPr lang="ru-RU">
              <a:latin typeface="Calibri" pitchFamily="34" charset="0"/>
            </a:endParaRPr>
          </a:p>
        </p:txBody>
      </p:sp>
      <p:sp>
        <p:nvSpPr>
          <p:cNvPr id="13324" name="TextBox 41"/>
          <p:cNvSpPr txBox="1">
            <a:spLocks noChangeArrowheads="1"/>
          </p:cNvSpPr>
          <p:nvPr/>
        </p:nvSpPr>
        <p:spPr bwMode="auto">
          <a:xfrm>
            <a:off x="3059113" y="3644900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B</a:t>
            </a:r>
            <a:endParaRPr lang="ru-RU">
              <a:latin typeface="Calibri" pitchFamily="34" charset="0"/>
            </a:endParaRPr>
          </a:p>
        </p:txBody>
      </p:sp>
      <p:sp>
        <p:nvSpPr>
          <p:cNvPr id="13325" name="TextBox 44"/>
          <p:cNvSpPr txBox="1">
            <a:spLocks noChangeArrowheads="1"/>
          </p:cNvSpPr>
          <p:nvPr/>
        </p:nvSpPr>
        <p:spPr bwMode="auto">
          <a:xfrm>
            <a:off x="4356100" y="6021388"/>
            <a:ext cx="307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C</a:t>
            </a:r>
            <a:endParaRPr lang="ru-RU">
              <a:latin typeface="Calibri" pitchFamily="34" charset="0"/>
            </a:endParaRPr>
          </a:p>
        </p:txBody>
      </p:sp>
      <p:sp>
        <p:nvSpPr>
          <p:cNvPr id="13326" name="TextBox 47"/>
          <p:cNvSpPr txBox="1">
            <a:spLocks noChangeArrowheads="1"/>
          </p:cNvSpPr>
          <p:nvPr/>
        </p:nvSpPr>
        <p:spPr bwMode="auto">
          <a:xfrm>
            <a:off x="4572000" y="6021388"/>
            <a:ext cx="382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М</a:t>
            </a:r>
          </a:p>
        </p:txBody>
      </p:sp>
      <p:sp>
        <p:nvSpPr>
          <p:cNvPr id="13327" name="TextBox 48"/>
          <p:cNvSpPr txBox="1">
            <a:spLocks noChangeArrowheads="1"/>
          </p:cNvSpPr>
          <p:nvPr/>
        </p:nvSpPr>
        <p:spPr bwMode="auto">
          <a:xfrm>
            <a:off x="5867400" y="3573463"/>
            <a:ext cx="3349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N</a:t>
            </a:r>
            <a:endParaRPr lang="ru-RU">
              <a:latin typeface="Calibri" pitchFamily="34" charset="0"/>
            </a:endParaRPr>
          </a:p>
        </p:txBody>
      </p:sp>
      <p:sp>
        <p:nvSpPr>
          <p:cNvPr id="13328" name="TextBox 49"/>
          <p:cNvSpPr txBox="1">
            <a:spLocks noChangeArrowheads="1"/>
          </p:cNvSpPr>
          <p:nvPr/>
        </p:nvSpPr>
        <p:spPr bwMode="auto">
          <a:xfrm>
            <a:off x="7092950" y="6021388"/>
            <a:ext cx="3032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P</a:t>
            </a:r>
            <a:endParaRPr lang="ru-RU">
              <a:latin typeface="Calibri" pitchFamily="34" charset="0"/>
            </a:endParaRPr>
          </a:p>
        </p:txBody>
      </p:sp>
      <p:sp>
        <p:nvSpPr>
          <p:cNvPr id="13329" name="Прямоугольник 58"/>
          <p:cNvSpPr>
            <a:spLocks noChangeArrowheads="1"/>
          </p:cNvSpPr>
          <p:nvPr/>
        </p:nvSpPr>
        <p:spPr bwMode="auto">
          <a:xfrm>
            <a:off x="428625" y="1785938"/>
            <a:ext cx="19446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Дано:</a:t>
            </a:r>
            <a:r>
              <a:rPr lang="ru-RU">
                <a:latin typeface="Calibri" pitchFamily="34" charset="0"/>
              </a:rPr>
              <a:t> ∆АВС - равнобедренный,</a:t>
            </a:r>
          </a:p>
          <a:p>
            <a:r>
              <a:rPr lang="ru-RU">
                <a:latin typeface="Calibri" pitchFamily="34" charset="0"/>
              </a:rPr>
              <a:t>&lt;</a:t>
            </a:r>
            <a:r>
              <a:rPr lang="en-US">
                <a:latin typeface="Calibri" pitchFamily="34" charset="0"/>
              </a:rPr>
              <a:t>B = 40°</a:t>
            </a:r>
            <a:endParaRPr lang="ru-RU">
              <a:latin typeface="Calibri" pitchFamily="34" charset="0"/>
            </a:endParaRPr>
          </a:p>
          <a:p>
            <a:r>
              <a:rPr lang="ru-RU" b="1">
                <a:latin typeface="Calibri" pitchFamily="34" charset="0"/>
              </a:rPr>
              <a:t>Найти</a:t>
            </a:r>
            <a:r>
              <a:rPr lang="ru-RU">
                <a:latin typeface="Calibri" pitchFamily="34" charset="0"/>
              </a:rPr>
              <a:t>:</a:t>
            </a:r>
            <a:r>
              <a:rPr lang="en-US">
                <a:latin typeface="Calibri" pitchFamily="34" charset="0"/>
              </a:rPr>
              <a:t> &lt;A, &lt;</a:t>
            </a:r>
            <a:r>
              <a:rPr lang="ru-RU">
                <a:latin typeface="Calibri" pitchFamily="34" charset="0"/>
              </a:rPr>
              <a:t>С</a:t>
            </a:r>
          </a:p>
        </p:txBody>
      </p:sp>
      <p:sp>
        <p:nvSpPr>
          <p:cNvPr id="13330" name="Прямоугольник 59"/>
          <p:cNvSpPr>
            <a:spLocks noChangeArrowheads="1"/>
          </p:cNvSpPr>
          <p:nvPr/>
        </p:nvSpPr>
        <p:spPr bwMode="auto">
          <a:xfrm>
            <a:off x="6715125" y="1785938"/>
            <a:ext cx="20510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Дано</a:t>
            </a:r>
            <a:r>
              <a:rPr lang="ru-RU">
                <a:latin typeface="Calibri" pitchFamily="34" charset="0"/>
              </a:rPr>
              <a:t>: ∆</a:t>
            </a:r>
            <a:r>
              <a:rPr lang="en-US">
                <a:latin typeface="Calibri" pitchFamily="34" charset="0"/>
              </a:rPr>
              <a:t>MNP</a:t>
            </a:r>
            <a:r>
              <a:rPr lang="ru-RU">
                <a:latin typeface="Calibri" pitchFamily="34" charset="0"/>
              </a:rPr>
              <a:t>- равнобедренный,</a:t>
            </a:r>
          </a:p>
          <a:p>
            <a:r>
              <a:rPr lang="ru-RU">
                <a:latin typeface="Calibri" pitchFamily="34" charset="0"/>
              </a:rPr>
              <a:t>&lt;М</a:t>
            </a:r>
            <a:r>
              <a:rPr lang="en-US">
                <a:latin typeface="Calibri" pitchFamily="34" charset="0"/>
              </a:rPr>
              <a:t>= 70°</a:t>
            </a:r>
            <a:endParaRPr lang="ru-RU">
              <a:latin typeface="Calibri" pitchFamily="34" charset="0"/>
            </a:endParaRPr>
          </a:p>
          <a:p>
            <a:r>
              <a:rPr lang="ru-RU" b="1">
                <a:latin typeface="Calibri" pitchFamily="34" charset="0"/>
              </a:rPr>
              <a:t>Найти</a:t>
            </a:r>
            <a:r>
              <a:rPr lang="ru-RU">
                <a:latin typeface="Calibri" pitchFamily="34" charset="0"/>
              </a:rPr>
              <a:t>:</a:t>
            </a:r>
            <a:r>
              <a:rPr lang="en-US">
                <a:latin typeface="Calibri" pitchFamily="34" charset="0"/>
              </a:rPr>
              <a:t> &lt;N, &lt;P</a:t>
            </a:r>
            <a:endParaRPr lang="ru-RU">
              <a:latin typeface="Calibri" pitchFamily="34" charset="0"/>
            </a:endParaRPr>
          </a:p>
        </p:txBody>
      </p:sp>
      <p:sp>
        <p:nvSpPr>
          <p:cNvPr id="64" name="Выгнутая вправо стрелка 63"/>
          <p:cNvSpPr/>
          <p:nvPr/>
        </p:nvSpPr>
        <p:spPr>
          <a:xfrm>
            <a:off x="4932363" y="6021388"/>
            <a:ext cx="71437" cy="2159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33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5" name="Rectangle 7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10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1100"/>
              <a:t> </a:t>
            </a:r>
            <a:endParaRPr lang="ru-RU"/>
          </a:p>
        </p:txBody>
      </p:sp>
      <p:sp>
        <p:nvSpPr>
          <p:cNvPr id="1333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100">
                <a:latin typeface="Calibri" pitchFamily="34" charset="0"/>
                <a:cs typeface="Times New Roman" pitchFamily="18" charset="0"/>
              </a:rPr>
              <a:t> </a:t>
            </a:r>
            <a:endParaRPr lang="en-US"/>
          </a:p>
        </p:txBody>
      </p:sp>
      <p:sp>
        <p:nvSpPr>
          <p:cNvPr id="13337" name="Rectangle 10"/>
          <p:cNvSpPr>
            <a:spLocks noChangeArrowheads="1"/>
          </p:cNvSpPr>
          <p:nvPr/>
        </p:nvSpPr>
        <p:spPr bwMode="auto">
          <a:xfrm>
            <a:off x="0" y="190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100"/>
              <a:t>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408</Words>
  <Application>Microsoft Office PowerPoint</Application>
  <PresentationFormat>On-screen Show (4:3)</PresentationFormat>
  <Paragraphs>100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Symbol</vt:lpstr>
      <vt:lpstr>Тема Office</vt:lpstr>
      <vt:lpstr> </vt:lpstr>
      <vt:lpstr>Slide 2</vt:lpstr>
      <vt:lpstr>Назовите основание и боковые стороны данных треугольников</vt:lpstr>
      <vt:lpstr>Slide 4</vt:lpstr>
      <vt:lpstr>Теорема 1</vt:lpstr>
      <vt:lpstr>Slide 6</vt:lpstr>
      <vt:lpstr>Теорема 2</vt:lpstr>
      <vt:lpstr>Slide 8</vt:lpstr>
      <vt:lpstr>Slide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Windows User</cp:lastModifiedBy>
  <cp:revision>32</cp:revision>
  <dcterms:created xsi:type="dcterms:W3CDTF">2010-10-20T14:05:18Z</dcterms:created>
  <dcterms:modified xsi:type="dcterms:W3CDTF">2021-11-06T11:06:51Z</dcterms:modified>
</cp:coreProperties>
</file>